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838" r:id="rId6"/>
    <p:sldId id="853" r:id="rId7"/>
    <p:sldId id="854" r:id="rId8"/>
    <p:sldId id="855" r:id="rId9"/>
    <p:sldId id="857" r:id="rId10"/>
    <p:sldId id="856" r:id="rId11"/>
    <p:sldId id="858" r:id="rId12"/>
    <p:sldId id="859" r:id="rId13"/>
  </p:sldIdLst>
  <p:sldSz cx="9906000" cy="6858000" type="A4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55 Roman" pitchFamily="34" charset="-1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5">
          <p15:clr>
            <a:srgbClr val="A4A3A4"/>
          </p15:clr>
        </p15:guide>
        <p15:guide id="2" orient="horz" pos="241">
          <p15:clr>
            <a:srgbClr val="A4A3A4"/>
          </p15:clr>
        </p15:guide>
        <p15:guide id="3" orient="horz" pos="3887">
          <p15:clr>
            <a:srgbClr val="A4A3A4"/>
          </p15:clr>
        </p15:guide>
        <p15:guide id="4" orient="horz" pos="675">
          <p15:clr>
            <a:srgbClr val="A4A3A4"/>
          </p15:clr>
        </p15:guide>
        <p15:guide id="5" orient="horz" pos="4143">
          <p15:clr>
            <a:srgbClr val="A4A3A4"/>
          </p15:clr>
        </p15:guide>
        <p15:guide id="6" orient="horz" pos="3995">
          <p15:clr>
            <a:srgbClr val="A4A3A4"/>
          </p15:clr>
        </p15:guide>
        <p15:guide id="7" orient="horz" pos="849">
          <p15:clr>
            <a:srgbClr val="A4A3A4"/>
          </p15:clr>
        </p15:guide>
        <p15:guide id="8" pos="5926">
          <p15:clr>
            <a:srgbClr val="A4A3A4"/>
          </p15:clr>
        </p15:guide>
        <p15:guide id="9" pos="338">
          <p15:clr>
            <a:srgbClr val="A4A3A4"/>
          </p15:clr>
        </p15:guide>
        <p15:guide id="10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mián Krisztina" initials="DK" lastIdx="1" clrIdx="0">
    <p:extLst>
      <p:ext uri="{19B8F6BF-5375-455C-9EA6-DF929625EA0E}">
        <p15:presenceInfo xmlns:p15="http://schemas.microsoft.com/office/powerpoint/2012/main" userId="S::krisztina.domian@epicinnolabs.hu::a11a7ac2-1c42-4432-8ce8-7c9273d8db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FAF"/>
    <a:srgbClr val="004B95"/>
    <a:srgbClr val="FFFFCC"/>
    <a:srgbClr val="008000"/>
    <a:srgbClr val="D20000"/>
    <a:srgbClr val="179C7B"/>
    <a:srgbClr val="2F348E"/>
    <a:srgbClr val="179C7D"/>
    <a:srgbClr val="D40000"/>
    <a:srgbClr val="BAA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9" autoAdjust="0"/>
    <p:restoredTop sz="95742" autoAdjust="0"/>
  </p:normalViewPr>
  <p:slideViewPr>
    <p:cSldViewPr snapToGrid="0">
      <p:cViewPr>
        <p:scale>
          <a:sx n="125" d="100"/>
          <a:sy n="125" d="100"/>
        </p:scale>
        <p:origin x="-264" y="-1133"/>
      </p:cViewPr>
      <p:guideLst>
        <p:guide orient="horz" pos="3695"/>
        <p:guide orient="horz" pos="241"/>
        <p:guide orient="horz" pos="3887"/>
        <p:guide orient="horz" pos="675"/>
        <p:guide orient="horz" pos="4143"/>
        <p:guide orient="horz" pos="3995"/>
        <p:guide orient="horz" pos="849"/>
        <p:guide pos="5926"/>
        <p:guide pos="338"/>
        <p:guide pos="312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492" y="-108"/>
      </p:cViewPr>
      <p:guideLst>
        <p:guide orient="horz" pos="3127"/>
        <p:guide pos="2141"/>
      </p:guideLst>
    </p:cSldViewPr>
  </p:notesViewPr>
  <p:gridSpacing cx="152299" cy="1522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31889748-E728-4B88-94F6-ED2EAF8F8A67}" type="datetime1">
              <a:rPr lang="hu-HU" smtClean="0"/>
              <a:t>2022. 06. 14.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r>
              <a:rPr lang="de-DE"/>
              <a:t>2022. május 18.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494326C9-4A24-4ACA-8159-2579A2BC299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55110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00454810-5318-4533-8EE9-E2DDE0ADE202}" type="datetime1">
              <a:rPr lang="hu-HU" smtClean="0"/>
              <a:t>2022. 06. 14.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r>
              <a:rPr lang="de-DE"/>
              <a:t>2022. május 18.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utiger LT Com 55 Roman" pitchFamily="34" charset="0"/>
              </a:defRPr>
            </a:lvl1pPr>
          </a:lstStyle>
          <a:p>
            <a:pPr>
              <a:defRPr/>
            </a:pPr>
            <a:fld id="{A3EA732B-2274-457B-89A6-7BEC9EB865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475523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525D31-F410-47AE-843F-FCA822E43C0F}" type="datetime1">
              <a:rPr lang="hu-HU" smtClean="0"/>
              <a:t>2022. 06. 14.</a:t>
            </a:fld>
            <a:endParaRPr lang="de-DE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2022. május 18.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A732B-2274-457B-89A6-7BEC9EB8652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52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498475" y="476250"/>
            <a:ext cx="8909050" cy="0"/>
          </a:xfrm>
          <a:prstGeom prst="line">
            <a:avLst/>
          </a:prstGeom>
          <a:noFill/>
          <a:ln w="5080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524232" y="2096841"/>
            <a:ext cx="8909050" cy="0"/>
          </a:xfrm>
          <a:prstGeom prst="line">
            <a:avLst/>
          </a:prstGeom>
          <a:noFill/>
          <a:ln w="1270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498475" y="6113463"/>
            <a:ext cx="8909050" cy="0"/>
          </a:xfrm>
          <a:prstGeom prst="line">
            <a:avLst/>
          </a:prstGeom>
          <a:noFill/>
          <a:ln w="3175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8742" y="534992"/>
            <a:ext cx="8908521" cy="830170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98742" y="1470852"/>
            <a:ext cx="8908521" cy="539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hu-HU" noProof="0" dirty="0" err="1"/>
              <a:t>Click</a:t>
            </a:r>
            <a:r>
              <a:rPr lang="en-US" dirty="0"/>
              <a:t> to edit Master subtitle style</a:t>
            </a:r>
            <a:endParaRPr lang="de-DE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idx="11"/>
          </p:nvPr>
        </p:nvSpPr>
        <p:spPr>
          <a:xfrm>
            <a:off x="1841680" y="5179834"/>
            <a:ext cx="6362162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28" name="Kép 2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68288" indent="-365760">
              <a:defRPr sz="2800" baseline="0"/>
            </a:lvl1pPr>
            <a:lvl2pPr marL="536575" indent="-311150">
              <a:defRPr sz="2400"/>
            </a:lvl2pPr>
            <a:lvl3pPr marL="804863" indent="-342900"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hu-HU" noProof="0" dirty="0" err="1"/>
              <a:t>Click</a:t>
            </a:r>
            <a:r>
              <a:rPr lang="hu-HU" noProof="0" dirty="0"/>
              <a:t> </a:t>
            </a:r>
            <a:r>
              <a:rPr lang="hu-HU" noProof="0" dirty="0" err="1"/>
              <a:t>to</a:t>
            </a:r>
            <a:r>
              <a:rPr lang="hu-HU" noProof="0" dirty="0"/>
              <a:t> </a:t>
            </a:r>
            <a:r>
              <a:rPr lang="hu-HU" noProof="0" dirty="0" err="1"/>
              <a:t>edit</a:t>
            </a:r>
            <a:r>
              <a:rPr lang="hu-HU" noProof="0" dirty="0"/>
              <a:t> Master text </a:t>
            </a:r>
            <a:r>
              <a:rPr lang="hu-HU" noProof="0" dirty="0" err="1"/>
              <a:t>styles</a:t>
            </a:r>
            <a:endParaRPr lang="hu-HU" noProof="0" dirty="0"/>
          </a:p>
          <a:p>
            <a:pPr lvl="1"/>
            <a:r>
              <a:rPr lang="hu-HU" noProof="0" dirty="0" err="1"/>
              <a:t>Second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2"/>
            <a:r>
              <a:rPr lang="hu-HU" noProof="0" dirty="0" err="1"/>
              <a:t>Third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3"/>
            <a:r>
              <a:rPr lang="hu-HU" noProof="0" dirty="0" err="1"/>
              <a:t>Fourth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  <a:p>
            <a:pPr lvl="4"/>
            <a:r>
              <a:rPr lang="hu-HU" noProof="0" dirty="0" err="1"/>
              <a:t>Fifth</a:t>
            </a:r>
            <a:r>
              <a:rPr lang="hu-HU" noProof="0" dirty="0"/>
              <a:t> </a:t>
            </a:r>
            <a:r>
              <a:rPr lang="hu-HU" noProof="0" dirty="0" err="1"/>
              <a:t>level</a:t>
            </a:r>
            <a:endParaRPr lang="hu-HU" noProof="0" dirty="0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5D34EC0-EC7C-4546-A27A-038F27ED4AC7}"/>
              </a:ext>
            </a:extLst>
          </p:cNvPr>
          <p:cNvSpPr txBox="1"/>
          <p:nvPr userDrawn="1"/>
        </p:nvSpPr>
        <p:spPr>
          <a:xfrm>
            <a:off x="365760" y="6290746"/>
            <a:ext cx="3985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2022. május 18.  -  Ipar 4.0 </a:t>
            </a:r>
            <a:r>
              <a:rPr lang="hu-H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 közgyűlése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98740" y="1773241"/>
            <a:ext cx="4371710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035553" y="1773241"/>
            <a:ext cx="4371710" cy="409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 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3179" y="6337366"/>
            <a:ext cx="1113923" cy="3782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382588"/>
            <a:ext cx="8909050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dirty="0" err="1"/>
              <a:t>Mastertitelformat</a:t>
            </a:r>
            <a:r>
              <a:rPr lang="hu-HU" noProof="0" dirty="0"/>
              <a:t> </a:t>
            </a:r>
            <a:r>
              <a:rPr lang="hu-HU" noProof="0" dirty="0" err="1"/>
              <a:t>bearbeiten</a:t>
            </a:r>
            <a:r>
              <a:rPr lang="hu-HU" noProof="0" dirty="0"/>
              <a:t> 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295400"/>
            <a:ext cx="890905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 </a:t>
            </a:r>
            <a:r>
              <a:rPr lang="hu-HU" noProof="0" dirty="0" err="1"/>
              <a:t>Mastertextformat</a:t>
            </a:r>
            <a:r>
              <a:rPr lang="hu-HU" noProof="0" dirty="0"/>
              <a:t> </a:t>
            </a:r>
            <a:r>
              <a:rPr lang="hu-HU" noProof="0" dirty="0" err="1"/>
              <a:t>bearbeiten</a:t>
            </a:r>
            <a:endParaRPr lang="hu-HU" noProof="0" dirty="0"/>
          </a:p>
          <a:p>
            <a:pPr lvl="1"/>
            <a:r>
              <a:rPr lang="de-DE" dirty="0"/>
              <a:t> </a:t>
            </a:r>
            <a:r>
              <a:rPr lang="hu-HU" noProof="0" dirty="0" err="1"/>
              <a:t>Zweite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  <a:p>
            <a:pPr lvl="2"/>
            <a:r>
              <a:rPr lang="hu-HU" noProof="0" dirty="0"/>
              <a:t> </a:t>
            </a:r>
            <a:r>
              <a:rPr lang="hu-HU" noProof="0" dirty="0" err="1"/>
              <a:t>Dritte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  <a:p>
            <a:pPr lvl="3"/>
            <a:r>
              <a:rPr lang="hu-HU" noProof="0" dirty="0"/>
              <a:t> </a:t>
            </a:r>
            <a:r>
              <a:rPr lang="hu-HU" noProof="0" dirty="0" err="1"/>
              <a:t>Vierte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  <a:p>
            <a:pPr lvl="4"/>
            <a:r>
              <a:rPr lang="hu-HU" noProof="0" dirty="0" err="1"/>
              <a:t>Fünfte</a:t>
            </a:r>
            <a:r>
              <a:rPr lang="hu-HU" noProof="0" dirty="0"/>
              <a:t> </a:t>
            </a:r>
            <a:r>
              <a:rPr lang="hu-HU" noProof="0" dirty="0" err="1"/>
              <a:t>Ebene</a:t>
            </a:r>
            <a:endParaRPr lang="hu-HU" noProof="0" dirty="0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498475" y="6113463"/>
            <a:ext cx="8909050" cy="0"/>
          </a:xfrm>
          <a:prstGeom prst="line">
            <a:avLst/>
          </a:prstGeom>
          <a:noFill/>
          <a:ln w="3175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  <p:sp>
        <p:nvSpPr>
          <p:cNvPr id="13" name="Textfeld 12"/>
          <p:cNvSpPr txBox="1"/>
          <p:nvPr userDrawn="1"/>
        </p:nvSpPr>
        <p:spPr>
          <a:xfrm>
            <a:off x="4510088" y="6442075"/>
            <a:ext cx="86042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DA2AD0-7E3C-448C-938D-8DED5C3A3457}" type="slidenum">
              <a:rPr lang="de-DE" sz="1000">
                <a:solidFill>
                  <a:schemeClr val="tx1"/>
                </a:solidFill>
                <a:latin typeface="Frutiger LT Com 55 Roman" pitchFamily="34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de-DE" sz="1000" dirty="0">
              <a:solidFill>
                <a:schemeClr val="tx1"/>
              </a:solidFill>
              <a:latin typeface="Frutiger LT Com 55 Roman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 userDrawn="1"/>
        </p:nvSpPr>
        <p:spPr bwMode="auto">
          <a:xfrm>
            <a:off x="490538" y="976313"/>
            <a:ext cx="8909050" cy="0"/>
          </a:xfrm>
          <a:prstGeom prst="line">
            <a:avLst/>
          </a:prstGeom>
          <a:noFill/>
          <a:ln w="12700">
            <a:solidFill>
              <a:srgbClr val="004B95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Frutiger LT Com 55 Roman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1" r:id="rId3"/>
    <p:sldLayoutId id="2147483752" r:id="rId4"/>
    <p:sldLayoutId id="2147483755" r:id="rId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rutiger LT Com 45 Ligh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 LT Com 45 Light" pitchFamily="34" charset="0"/>
        </a:defRPr>
      </a:lvl9pPr>
    </p:titleStyle>
    <p:bodyStyle>
      <a:lvl1pPr marL="223838" indent="-365760" algn="l" rtl="0" eaLnBrk="0" fontAlgn="base" hangingPunct="0">
        <a:spcBef>
          <a:spcPct val="0"/>
        </a:spcBef>
        <a:spcAft>
          <a:spcPts val="800"/>
        </a:spcAft>
        <a:buClr>
          <a:srgbClr val="179C7D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4950" algn="l" rtl="0" eaLnBrk="0" fontAlgn="base" hangingPunct="0">
        <a:spcBef>
          <a:spcPct val="0"/>
        </a:spcBef>
        <a:spcAft>
          <a:spcPts val="800"/>
        </a:spcAft>
        <a:buClr>
          <a:srgbClr val="A8AFAF"/>
        </a:buClr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708025" indent="-246063" algn="l" rtl="0" eaLnBrk="0" fontAlgn="base" hangingPunct="0">
        <a:spcBef>
          <a:spcPct val="0"/>
        </a:spcBef>
        <a:spcAft>
          <a:spcPts val="600"/>
        </a:spcAft>
        <a:buClr>
          <a:srgbClr val="A8AFAF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952500" indent="-242888" algn="l" rtl="0" eaLnBrk="0" fontAlgn="base" hangingPunct="0">
        <a:spcBef>
          <a:spcPct val="0"/>
        </a:spcBef>
        <a:spcAft>
          <a:spcPts val="400"/>
        </a:spcAft>
        <a:buClr>
          <a:srgbClr val="A8AFAF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1196975" indent="-242888" algn="l" rtl="0" eaLnBrk="0" fontAlgn="base" hangingPunct="0">
        <a:spcBef>
          <a:spcPct val="0"/>
        </a:spcBef>
        <a:spcAft>
          <a:spcPct val="40000"/>
        </a:spcAft>
        <a:buClr>
          <a:srgbClr val="A8AFAF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15367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19939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24511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2908300" indent="-277813" algn="l" rtl="0" fontAlgn="base">
        <a:spcBef>
          <a:spcPct val="0"/>
        </a:spcBef>
        <a:spcAft>
          <a:spcPct val="40000"/>
        </a:spcAft>
        <a:buClr>
          <a:schemeClr val="bg2"/>
        </a:buClr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8422" y="827297"/>
            <a:ext cx="9603784" cy="830170"/>
          </a:xfrm>
        </p:spPr>
        <p:txBody>
          <a:bodyPr/>
          <a:lstStyle/>
          <a:p>
            <a:pPr algn="ctr"/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Ipar 4.0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NTPSz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beszámoló közgyűlés</a:t>
            </a:r>
            <a:b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Hotel </a:t>
            </a:r>
            <a:r>
              <a:rPr lang="hu-HU" dirty="0" err="1">
                <a:latin typeface="Calibri" panose="020F0502020204030204" pitchFamily="34" charset="0"/>
                <a:cs typeface="Calibri" panose="020F0502020204030204" pitchFamily="34" charset="0"/>
              </a:rPr>
              <a:t>Kozmo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 2022. május 18.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44" y="2240693"/>
            <a:ext cx="5012803" cy="333643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54" y="2304136"/>
            <a:ext cx="1800069" cy="11077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293" y="3225409"/>
            <a:ext cx="1856145" cy="1703401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4086F2A5-91C3-D58D-1E03-BF124C3F2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2622" y="5141168"/>
            <a:ext cx="1800000" cy="787649"/>
          </a:xfrm>
          <a:prstGeom prst="rect">
            <a:avLst/>
          </a:prstGeom>
        </p:spPr>
      </p:pic>
      <p:pic>
        <p:nvPicPr>
          <p:cNvPr id="7" name="Kép 6" descr="A képen szöveg, clipart, edények látható&#10;&#10;Automatikusan generált leírás">
            <a:extLst>
              <a:ext uri="{FF2B5EF4-FFF2-40B4-BE49-F238E27FC236}">
                <a16:creationId xmlns:a16="http://schemas.microsoft.com/office/drawing/2014/main" id="{00F5579E-A892-D60F-B69A-D6046625F8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3151" y="2558269"/>
            <a:ext cx="1491590" cy="555318"/>
          </a:xfrm>
          <a:prstGeom prst="rect">
            <a:avLst/>
          </a:prstGeom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0CF03E4-36FB-C7C9-9EED-E6FB823C07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740"/>
          <a:stretch/>
        </p:blipFill>
        <p:spPr bwMode="auto">
          <a:xfrm>
            <a:off x="5809282" y="3648201"/>
            <a:ext cx="1800000" cy="319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4164FF8-7765-0C83-5AE1-9A56EF1775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5889742" y="4492733"/>
            <a:ext cx="1800000" cy="367311"/>
          </a:xfrm>
          <a:prstGeom prst="rect">
            <a:avLst/>
          </a:prstGeom>
          <a:noFill/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68901D20-3445-51E9-E2C7-848F095EC7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92" y="5269074"/>
            <a:ext cx="1800000" cy="392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Résztvevők: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Econ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Engineering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ELME Automatika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Gamma Digital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Gravitas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2000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C3D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Kókai</a:t>
            </a:r>
            <a:r>
              <a:rPr lang="hu-HU" sz="20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Kft.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</a:pPr>
            <a:r>
              <a:rPr lang="hu-HU" sz="2000" strike="sngStrike" dirty="0" err="1">
                <a:latin typeface="Calibri" panose="020F0502020204030204" pitchFamily="34" charset="0"/>
                <a:cs typeface="Calibri" panose="020F0502020204030204" pitchFamily="34" charset="0"/>
              </a:rPr>
              <a:t>Karsai</a:t>
            </a:r>
            <a:r>
              <a:rPr lang="hu-HU" sz="2000" strike="sngStrike" dirty="0">
                <a:latin typeface="Calibri" panose="020F0502020204030204" pitchFamily="34" charset="0"/>
                <a:cs typeface="Calibri" panose="020F0502020204030204" pitchFamily="34" charset="0"/>
              </a:rPr>
              <a:t> Holding Zrt.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endParaRPr lang="hu-HU" sz="1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813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342900" indent="-342900">
              <a:spcAft>
                <a:spcPts val="600"/>
              </a:spcAft>
              <a:buClr>
                <a:srgbClr val="004B95"/>
              </a:buClr>
              <a:buAutoNum type="arabicPeriod"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Melyek azok az előnyök, amelyeket a saját vállalatánál lát ma az I4.0 előtérbe kerülésétől?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Szemléletváltozás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Visszajelzést nem közvetlen termelő osztályoknak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700" dirty="0" err="1">
                <a:latin typeface="Calibri" panose="020F0502020204030204" pitchFamily="34" charset="0"/>
                <a:cs typeface="Calibri" panose="020F0502020204030204" pitchFamily="34" charset="0"/>
              </a:rPr>
              <a:t>Nyomonkövethetőség</a:t>
            </a: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minden szinten (állapot, költség, stb.) 1 pillantás alatt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Erőforrás hiányának enyhítése (ingerszegény, monoton munka helyek csökkentése)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Manuális kiszolgálású berendezést nem volt hajlandó a biztosítani a biztosító társaság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Könnyen automatizálható alkalmazásokhoz robotot kell használni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A nagyobb munkaerő kiváltása nagyobb termelési hatékonysággal és biztonsággal jár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Szoftveres környezetben fel lehet építeni a termelő gyár ikermodelljét, mely elemezhető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CRM rendszer mellé/helyett egy újabb bevezetését tervezik, mely már Marketing és HRM adatokkal is gazdálkodik</a:t>
            </a:r>
          </a:p>
          <a:p>
            <a:pPr marL="177800" lvl="1" indent="-165100">
              <a:spcAft>
                <a:spcPts val="0"/>
              </a:spcAft>
              <a:buClr>
                <a:srgbClr val="004B95"/>
              </a:buClr>
            </a:pPr>
            <a:r>
              <a:rPr lang="hu-HU" sz="1700" dirty="0">
                <a:latin typeface="Calibri" panose="020F0502020204030204" pitchFamily="34" charset="0"/>
                <a:cs typeface="Calibri" panose="020F0502020204030204" pitchFamily="34" charset="0"/>
              </a:rPr>
              <a:t> Kisszériás (40-50 db) gyártó vállalatnál is magas szintű automatizáltság érhető el, 1 fő/műszak üzemeltetés</a:t>
            </a:r>
          </a:p>
          <a:p>
            <a:pPr marL="611187" lvl="1" indent="-342900">
              <a:spcAft>
                <a:spcPts val="600"/>
              </a:spcAft>
              <a:buClr>
                <a:srgbClr val="004B95"/>
              </a:buClr>
            </a:pP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980633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2. Mennyire látja az I4.0-t válasznak a hatékonyságnövelési kérdésekre saját vállalati környezetében és a KKV-knál rövid távon (1-3 év) és közép távon (3-5 év)?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Rövid távú átlag: 7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(1-10 skálán)</a:t>
            </a:r>
            <a:endParaRPr lang="hu-H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Hosszú távú átlag eredmény: 8,25</a:t>
            </a: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 (1-10 skálán)</a:t>
            </a:r>
            <a:endParaRPr lang="hu-H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Következtetés: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  <a:tabLst>
                <a:tab pos="177800" algn="l"/>
              </a:tabLst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A kisszériás és egyedi alkatrészeket gyártó KKV-k rövid távú hatékonyságot nem látnak az I4.0 eszközök bevezetésekor, 5 éves hosszú távlatban nagyon hatékonyságnövelőnek tartják..</a:t>
            </a:r>
          </a:p>
          <a:p>
            <a:pPr marL="177800" indent="-177800">
              <a:spcAft>
                <a:spcPts val="600"/>
              </a:spcAft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A nagy sorozatgyártó és szolgáltató KKV-k rövid távon nagyobb hatékonyságnövelést látnak, hosszú távon szintén magasra értékelik a hatékonyságnövelést az I4.0 eszközök használatával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Megjegyzés: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 „A vállalaton belüli prioritások függvényében a náluk bevezetett I4.0 eszközök 1-3 évben nem hoznak eredményt, csak 3-5 év alatt” (</a:t>
            </a:r>
            <a:r>
              <a:rPr lang="hu-HU" sz="1800" i="1" dirty="0">
                <a:latin typeface="Calibri" panose="020F0502020204030204" pitchFamily="34" charset="0"/>
                <a:cs typeface="Calibri" panose="020F0502020204030204" pitchFamily="34" charset="0"/>
              </a:rPr>
              <a:t>kisszériás, egyedi alkatrész gyártó KKV</a:t>
            </a:r>
            <a:r>
              <a:rPr lang="hu-HU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16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407526" cy="5069324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0" indent="0" algn="just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3. Mi az akadálya, hogy az I4.0 nem terjed gyorsabban (saját vállalatánál és társadalmilag)?</a:t>
            </a:r>
            <a:b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Mire lenne szükség ahhoz, hogy gyorsabban végbe menjen a változás (kormányzati, társadalmi vonatkozásban)?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Akadályok: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Vállalati kultúra hiánya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Azok a területek kapnak i4.0 jellegű támogatást, ahol alacsony a növekedés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Szakember szükséges az i4.0 rendszerek üzemeltetéséhez, őket nehéz Kelet-Magyarországi térségbe vonzani/megtartani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A felzárkóztatási támogatásokból nem fizikai munkahely létesül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Képzést elvégző szakmunkások jellemzően Németországba mennek dolgozni, ezért mérnököket alkalmaznak helyettük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Egy beruházásnál a gépekre koncentrálnak, a kiszolgáló eszközök rendre ki/lemaradnak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Le kell győzni a vele szemben támasztott bizalmatlanságot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Minden KKV tőkehiányos, nem tudnak egy komoly rendszert megfizetni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A COVID alatti időszakban hatékonyságot növelő cégek, most élvezik előnyét, többiek is rákényszerülnek majd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Nyugaton könnyebb automatizálni, rendelkezésre áll a tőke és drága a munkaerő, itthon az eszköz drága és a munkaerő olcsó (eszközhöz viszonyítva)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Tőkéből lehet pénzt termelni (az tud termelni, akinél van pénz, akinél van pénz, az tud pénzt csinálni)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Nyugaton van pénzügyi forrás, nem okoz problémát beruházni, rögtön kap a vállalat támogatást, hitelt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300" dirty="0">
                <a:latin typeface="Calibri" panose="020F0502020204030204" pitchFamily="34" charset="0"/>
                <a:cs typeface="Calibri" panose="020F0502020204030204" pitchFamily="34" charset="0"/>
              </a:rPr>
              <a:t>Társadalmilag és a KKV-k vezetőinek gondolatban el kell jutni odáig, hogy miért van szükség az i4.0 eszközökre. Van-e innovációs elképzelésük?!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endParaRPr lang="hu-H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1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200" dirty="0">
                <a:latin typeface="Calibri" panose="020F0502020204030204" pitchFamily="34" charset="0"/>
                <a:cs typeface="Calibri" panose="020F0502020204030204" pitchFamily="34" charset="0"/>
              </a:rPr>
              <a:t>4. Mit tehetünk mi, KKV-k az I4.0 széleskörű elterjedése érdekében (összefoglalás módja)?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Időben előre tájékoztatni, irányt mutatni a diákoknak (7. és 11. osztályos, végzés előtti és végzős egyetemista) egy vállalatnál betölthető pozíciók feladatairól (mérnökök, logisztikus, pénzügy, stb.) szélesebb körben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Egyetemi tanulmányok mellett folytatott munkavégzés hatalmas felfelé ívelő fejlődést jelent, támogatandó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Vállalatok ösztönzése mérnök hallgatók és szakmunkás tanulók alkalmazására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Nagyszámú KKV-t inspirálni az I4.0 eszközök bevezetésével járó előnyökkel, azokat alkalmazó KKV-k által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Egy kommunikációs csatorna kialakítása a vállalatok között, illetve az I4.0 kormányzati felelőse részére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Tematizált webinárok támogatása, inspiráló dolgok bemutatása érdeklődőknek, ez rendkívül hatékony tud lenni, (fogadóképes vállalatoknál 1-3 év alatt előrelépés lenne látható)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Vállalatvezetés szemléletváltásának segítése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Az I4.0 online térben történő népszerűsítés támogatása (egy ismeretlen gépbeállító egy partnernél odalépett az online videóban szereplő szakemberhez pozitív visszajelzés céljából)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Jó szakemberek megtartásának/megszerzésének támogatása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Konzorciális jelleggel beszállítói körök létrehozásának támogatása, tudás átadása információ kiadása nélkül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Online felület létrehozása, ahol a tudásgyár összerakható (hajlandóság és a technológia rendelkezésre áll)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Fiatalok támogatás karrierjük és/vagy cégük elkezdésében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Webinárok támogatása (elfoglalt vezetők, szakemberek, nem feltétlen pásztázzák az online térben megosztottakat)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Egyes vállalatok nem mernek saját tapasztalaton alapuló ötleteket mondani, mivel ebben látják az ő versenyelőnyüket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Webinár támogatás (havi 1 ingyenes webinár előnyös a felhasználóknak, a szolgáltató pedig információt és/vagy adatot gyűjthet)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Társadalmi munkában nem elvárható a népszerűsítés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Szakmai összefogás kell, sales szakemberek becsatolódása hátrányos lehet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Nem használ, ha akadémikus irányba visszük a témát, jó, praktikus példákra van szükségük az érdeklődőknek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„Az iskolában tanítottak történelmet, de jövőt nem” – nyugati példákból megfigyelni a bevált modelleket („világítótornyokat”)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050" dirty="0">
                <a:latin typeface="Calibri" panose="020F0502020204030204" pitchFamily="34" charset="0"/>
                <a:cs typeface="Calibri" panose="020F0502020204030204" pitchFamily="34" charset="0"/>
              </a:rPr>
              <a:t>I4.0 auditorok szakmai kiválasztása fontos, nem csak a papíroknak kell rendben lenni</a:t>
            </a: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68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5. Mennyire fontos a cégük I4.0 fejlesztése a saját vállalatuk teljesítményét tekintve?  </a:t>
            </a:r>
            <a:r>
              <a:rPr lang="hu-HU" sz="1240" b="1" dirty="0">
                <a:latin typeface="Calibri" panose="020F0502020204030204" pitchFamily="34" charset="0"/>
                <a:cs typeface="Calibri" panose="020F0502020204030204" pitchFamily="34" charset="0"/>
              </a:rPr>
              <a:t>Átlag: 7,5 </a:t>
            </a: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(1-10 skálán)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Kimutatható-e számokban? </a:t>
            </a:r>
            <a:r>
              <a:rPr lang="hu-HU" sz="1240" b="1" dirty="0">
                <a:latin typeface="Calibri" panose="020F0502020204030204" pitchFamily="34" charset="0"/>
                <a:cs typeface="Calibri" panose="020F0502020204030204" pitchFamily="34" charset="0"/>
              </a:rPr>
              <a:t>100% Igen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Fontosnak tartják-e innovációs stratégiát készíteni, ha igen milyen prioritással szerepelnek benne az I4.0 fejlesztések? </a:t>
            </a:r>
            <a:r>
              <a:rPr lang="hu-HU" sz="1240" b="1" dirty="0">
                <a:latin typeface="Calibri" panose="020F0502020204030204" pitchFamily="34" charset="0"/>
                <a:cs typeface="Calibri" panose="020F0502020204030204" pitchFamily="34" charset="0"/>
              </a:rPr>
              <a:t>Átlag: 8 </a:t>
            </a: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(1-10 skálán)</a:t>
            </a: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r>
              <a:rPr lang="hu-HU" sz="1240" dirty="0"/>
              <a:t>Megjegyzések:</a:t>
            </a:r>
          </a:p>
          <a:p>
            <a:pPr marL="171450" indent="-17145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ERP bevezetése előrelépést jelent majd egy területen biztosan</a:t>
            </a:r>
          </a:p>
          <a:p>
            <a:pPr marL="171450" indent="-17145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NEM JAVASOLT TECHNOLÓGIA: fémnyomtatás: drága gép, nem lehet kitermelni (hibrid gép, nyomtat és megmunkál) – OKA: KKV-knál a nagy beruházási költségű technológiák finanszírozási nehézségek miatt nem megvalósíthatók, de megfelelő lízingkonstrukcióval megvalósítható lenne</a:t>
            </a:r>
          </a:p>
          <a:p>
            <a:pPr marL="171450" indent="-17145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Egy beruházás megtérülése változik, más befolyásoló tényezők jöttek számításba (a turbulens piaci körülmények változás lehetőséget biztosít olyan technológiáknak, amik eddig elképzelhetetlenek voltak, lásd kkv-knál is emberi erőforrás kiváltására adhat okot)</a:t>
            </a:r>
          </a:p>
          <a:p>
            <a:pPr marL="171450" indent="-17145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Német versenytársak használják az I4.0 eszközeit, velük kell versenyeznünk nem Kínával</a:t>
            </a:r>
          </a:p>
          <a:p>
            <a:pPr marL="171450" indent="-17145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A „</a:t>
            </a:r>
            <a:r>
              <a:rPr lang="hu-HU" sz="1240" dirty="0" err="1"/>
              <a:t>big</a:t>
            </a:r>
            <a:r>
              <a:rPr lang="hu-HU" sz="1240" dirty="0"/>
              <a:t> </a:t>
            </a:r>
            <a:r>
              <a:rPr lang="hu-HU" sz="1240" dirty="0" err="1"/>
              <a:t>data</a:t>
            </a:r>
            <a:r>
              <a:rPr lang="hu-HU" sz="1240" dirty="0"/>
              <a:t>” később fejti ki hatékonyság javító hatását, cég tevékenység függően, illetve a megfelelő I4.0 eszköz is függ a cég tevékenységétől</a:t>
            </a:r>
          </a:p>
          <a:p>
            <a:pPr marL="177800" indent="-17145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Társadalmilag és a KKV-k vezetőinek gondolatban el kell jutni odáig, hogy miért van szükség az I4.0 eszközökre. Van-e innovációs elképzelésük?!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Sokkal nagyobb hatékonyság érhető el egy folyamat rendbetételével, mint egy gép „</a:t>
            </a:r>
            <a:r>
              <a:rPr lang="hu-HU" sz="1240" dirty="0" err="1"/>
              <a:t>felszenzorozásával</a:t>
            </a:r>
            <a:r>
              <a:rPr lang="hu-HU" sz="1240" dirty="0"/>
              <a:t>”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240" dirty="0"/>
              <a:t>A digitalizáció a fontos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Rendelkezni kell adatokkal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A pontos I4.0 fogalmának megismerése nagyon fontos, nehezen megfogható sokaknak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r>
              <a:rPr lang="hu-HU" sz="1240" dirty="0">
                <a:latin typeface="Calibri" panose="020F0502020204030204" pitchFamily="34" charset="0"/>
                <a:cs typeface="Calibri" panose="020F0502020204030204" pitchFamily="34" charset="0"/>
              </a:rPr>
              <a:t>Meg kell vizsgálni a vállalt erősségeit és gyengeségeit, ezek alapján célszerű I4.0 eszközöket felkínálni (nem értik az okokat sokszor)</a:t>
            </a:r>
          </a:p>
          <a:p>
            <a:pPr marL="177800" indent="-177800">
              <a:spcAft>
                <a:spcPts val="0"/>
              </a:spcAft>
              <a:buClr>
                <a:srgbClr val="004B95"/>
              </a:buClr>
            </a:pPr>
            <a:endParaRPr lang="hu-HU" sz="1240" dirty="0"/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1200" dirty="0"/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1200" dirty="0"/>
          </a:p>
          <a:p>
            <a:pPr marL="171450" indent="-17145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</a:pPr>
            <a:endParaRPr lang="hu-HU" sz="12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84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6. Mire van szükségük a kormányzattól? Milyen lehetőségeket lát a szakmai szervezetekben?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támogatás azokba a területekbe megy, ahol nagyon alacsony szintű a növekedés, a fejlettek nem (vagy kevés) támogatást kapnak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felzárkóztatási támogatással segített pozíciókba nehéz hozzáértő szakembert felvenni/elcsábítani. A felzárkóztatandó régiókban a támogatásokból nem fizikai munkahely létesül.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Képzést elvégző szakmunkások jellemzően Németországba mennek dolgozni, ezért mérnököket alkalmaznak helyettük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/>
              <a:t>Fémnyomtatás: drága gép, nem lehet kitermelni (hibrid gép, nyomtat és megmunkál) – OKA: KKV-knál a nagy beruházási költségű technológiák finanszírozási nehézségek miatt nem valósíthatók meg, de megfelelő lízingkonstrukcióval megvalósítható lenne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/>
              <a:t>Német versenytársak használják az I4.0 eszközeit, velük kell versenyeznünk, nem Kínával</a:t>
            </a:r>
          </a:p>
          <a:p>
            <a:pPr marL="0" indent="0" algn="ctr">
              <a:spcBef>
                <a:spcPts val="1200"/>
              </a:spcBef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600" i="1" dirty="0"/>
              <a:t>- folytatás a következő oldalon -</a:t>
            </a:r>
            <a:endParaRPr lang="hu-HU" sz="1600" dirty="0"/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27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4. A 2022. év eseményeinek áttekintése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8474" y="1017577"/>
            <a:ext cx="9199707" cy="5003183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Összefoglaló a február-májusi időszakban tartott, Ipar 4.0 stratégiai Kerekasztal Beszélgetésekről: </a:t>
            </a:r>
            <a:r>
              <a:rPr lang="hu-H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KKV kerekasztal</a:t>
            </a:r>
          </a:p>
          <a:p>
            <a:pPr marL="0" indent="0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2400" b="1" dirty="0">
                <a:latin typeface="Calibri" panose="020F0502020204030204" pitchFamily="34" charset="0"/>
                <a:cs typeface="Calibri" panose="020F0502020204030204" pitchFamily="34" charset="0"/>
              </a:rPr>
              <a:t>2022. május 25. </a:t>
            </a:r>
            <a:r>
              <a:rPr lang="hu-HU" sz="2000" b="1" dirty="0">
                <a:latin typeface="Calibri" panose="020F0502020204030204" pitchFamily="34" charset="0"/>
                <a:cs typeface="Calibri" panose="020F0502020204030204" pitchFamily="34" charset="0"/>
              </a:rPr>
              <a:t>Kérdések: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004B95"/>
              </a:buClr>
              <a:buNone/>
            </a:pPr>
            <a:r>
              <a:rPr 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6. Mire van szükségük a kormányzattól? Milyen lehetőségeket lát a szakmai szervezetekben?</a:t>
            </a:r>
          </a:p>
          <a:p>
            <a:pPr marL="0" indent="0" algn="ctr">
              <a:spcAft>
                <a:spcPts val="0"/>
              </a:spcAft>
              <a:buClr>
                <a:srgbClr val="004B95"/>
              </a:buClr>
              <a:buNone/>
            </a:pPr>
            <a:r>
              <a:rPr lang="hu-HU" sz="1600" i="1" dirty="0"/>
              <a:t>- folytatás -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/>
              <a:t>Olyan pályázati támogatások létrehozása, ahol a eszközbeszerzés lehetséges lízingkonstrukcióban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/>
              <a:t>Komplex, nagyon drága eszközök is elérhetővé válnának lízingkonstrukcióval KKV-k számára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/>
              <a:t>Minden KKV tőkehiányos, nem tudnak megfizetni egy nagy rendszert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A COVID alatti időszakban hatékonyságot növelő cégek, most élvezik előnyét, többiek is rákényszerülnek majd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Nyugaton könnyebb automatizálni, rendelkezésre áll a tőke és drága a munkaerő, itthon az eszköz drága és a munkaerő olcsó (eszközhöz viszonyítva)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Tőkéből lehet pénzt termelni (az tud termelni, akinél van pénz, akinél van pénz, az tud pénzt csinálni)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>
                <a:latin typeface="Calibri" panose="020F0502020204030204" pitchFamily="34" charset="0"/>
                <a:cs typeface="Calibri" panose="020F0502020204030204" pitchFamily="34" charset="0"/>
              </a:rPr>
              <a:t>Nyugaton van pénzügyi forrás, nem okoz problémát beruházni, rögtön kap a vállalat támogatást, hitelt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r>
              <a:rPr lang="hu-HU" sz="1600" dirty="0"/>
              <a:t>Társadalmilag és a KKV-k vezetőinek gondolatban el kell jutni odáig, hogy miért van szükség </a:t>
            </a:r>
            <a:r>
              <a:rPr lang="hu-HU" sz="1600"/>
              <a:t>az I4.0 </a:t>
            </a:r>
            <a:r>
              <a:rPr lang="hu-HU" sz="1600" dirty="0"/>
              <a:t>eszközökre. Van-e innovációs elképzelésük?!</a:t>
            </a: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/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004B95"/>
              </a:buClr>
            </a:pPr>
            <a:endParaRPr lang="hu-H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300"/>
              </a:spcAft>
              <a:buClr>
                <a:srgbClr val="004B95"/>
              </a:buClr>
              <a:buNone/>
            </a:pPr>
            <a:endParaRPr lang="hu-HU" sz="20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25425" lvl="1" indent="0" algn="just">
              <a:spcBef>
                <a:spcPts val="0"/>
              </a:spcBef>
              <a:spcAft>
                <a:spcPts val="0"/>
              </a:spcAft>
              <a:buNone/>
            </a:pPr>
            <a:endParaRPr lang="hu-HU" sz="1600" dirty="0"/>
          </a:p>
          <a:p>
            <a:pPr marL="268288" lvl="1" indent="-365760">
              <a:lnSpc>
                <a:spcPct val="110000"/>
              </a:lnSpc>
              <a:spcBef>
                <a:spcPts val="1200"/>
              </a:spcBef>
              <a:spcAft>
                <a:spcPts val="600"/>
              </a:spcAft>
              <a:buClr>
                <a:srgbClr val="004B95"/>
              </a:buClr>
            </a:pPr>
            <a:endParaRPr lang="hu-HU" sz="20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903077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179C7D"/>
      </a:dk2>
      <a:lt2>
        <a:srgbClr val="A8AFAF"/>
      </a:lt2>
      <a:accent1>
        <a:srgbClr val="EB6A0A"/>
      </a:accent1>
      <a:accent2>
        <a:srgbClr val="006E92"/>
      </a:accent2>
      <a:accent3>
        <a:srgbClr val="FFFFFF"/>
      </a:accent3>
      <a:accent4>
        <a:srgbClr val="000000"/>
      </a:accent4>
      <a:accent5>
        <a:srgbClr val="F3B9AA"/>
      </a:accent5>
      <a:accent6>
        <a:srgbClr val="006384"/>
      </a:accent6>
      <a:hlink>
        <a:srgbClr val="25BAE2"/>
      </a:hlink>
      <a:folHlink>
        <a:srgbClr val="B1C800"/>
      </a:folHlink>
    </a:clrScheme>
    <a:fontScheme name="Standarddesign">
      <a:majorFont>
        <a:latin typeface="Frutiger LT Com 45 Light"/>
        <a:ea typeface=""/>
        <a:cs typeface=""/>
      </a:majorFont>
      <a:minorFont>
        <a:latin typeface="Frutiger LT Com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4B95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A8AFAF"/>
        </a:lt2>
        <a:accent1>
          <a:srgbClr val="009475"/>
        </a:accent1>
        <a:accent2>
          <a:srgbClr val="009475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8669"/>
        </a:accent6>
        <a:hlink>
          <a:srgbClr val="009475"/>
        </a:hlink>
        <a:folHlink>
          <a:srgbClr val="0094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9475"/>
        </a:dk2>
        <a:lt2>
          <a:srgbClr val="A8AFAF"/>
        </a:lt2>
        <a:accent1>
          <a:srgbClr val="25BAE2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CD9EE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6">
        <a:dk1>
          <a:srgbClr val="000000"/>
        </a:dk1>
        <a:lt1>
          <a:srgbClr val="FFFFFF"/>
        </a:lt1>
        <a:dk2>
          <a:srgbClr val="009475"/>
        </a:dk2>
        <a:lt2>
          <a:srgbClr val="25BAE2"/>
        </a:lt2>
        <a:accent1>
          <a:srgbClr val="009475"/>
        </a:accent1>
        <a:accent2>
          <a:srgbClr val="006E92"/>
        </a:accent2>
        <a:accent3>
          <a:srgbClr val="FFFFFF"/>
        </a:accent3>
        <a:accent4>
          <a:srgbClr val="000000"/>
        </a:accent4>
        <a:accent5>
          <a:srgbClr val="AAC8BD"/>
        </a:accent5>
        <a:accent6>
          <a:srgbClr val="006384"/>
        </a:accent6>
        <a:hlink>
          <a:srgbClr val="4C636F"/>
        </a:hlink>
        <a:folHlink>
          <a:srgbClr val="9E1C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563c449e-90c1-4eb4-8b3c-a2e3049d491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7DE02276633E994882A5358AB414BC14" ma:contentTypeVersion="14" ma:contentTypeDescription="Új dokumentum létrehozása." ma:contentTypeScope="" ma:versionID="f881f56386addf005a63398ce7bc98fc">
  <xsd:schema xmlns:xsd="http://www.w3.org/2001/XMLSchema" xmlns:xs="http://www.w3.org/2001/XMLSchema" xmlns:p="http://schemas.microsoft.com/office/2006/metadata/properties" xmlns:ns2="563c449e-90c1-4eb4-8b3c-a2e3049d4911" xmlns:ns3="2ea44370-fb86-4b64-b537-2e28e29697ee" targetNamespace="http://schemas.microsoft.com/office/2006/metadata/properties" ma:root="true" ma:fieldsID="5d758564e50a37b995bb3a6f1f1ae815" ns2:_="" ns3:_="">
    <xsd:import namespace="563c449e-90c1-4eb4-8b3c-a2e3049d4911"/>
    <xsd:import namespace="2ea44370-fb86-4b64-b537-2e28e29697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c449e-90c1-4eb4-8b3c-a2e3049d4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44370-fb86-4b64-b537-2e28e29697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2933F-2D68-4945-A1FE-0F7B0676A3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D935F-10A0-4897-A365-E0B0AACF4CB9}">
  <ds:schemaRefs>
    <ds:schemaRef ds:uri="http://schemas.microsoft.com/office/2006/metadata/properties"/>
    <ds:schemaRef ds:uri="http://schemas.microsoft.com/office/infopath/2007/PartnerControls"/>
    <ds:schemaRef ds:uri="563c449e-90c1-4eb4-8b3c-a2e3049d4911"/>
  </ds:schemaRefs>
</ds:datastoreItem>
</file>

<file path=customXml/itemProps3.xml><?xml version="1.0" encoding="utf-8"?>
<ds:datastoreItem xmlns:ds="http://schemas.openxmlformats.org/officeDocument/2006/customXml" ds:itemID="{7C4A1B46-2F80-47FB-96C8-05044965C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c449e-90c1-4eb4-8b3c-a2e3049d4911"/>
    <ds:schemaRef ds:uri="2ea44370-fb86-4b64-b537-2e28e29697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23521</TotalTime>
  <Words>1628</Words>
  <Application>Microsoft Office PowerPoint</Application>
  <PresentationFormat>A4 (210x297 mm)</PresentationFormat>
  <Paragraphs>166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4" baseType="lpstr">
      <vt:lpstr>Calibri</vt:lpstr>
      <vt:lpstr>Frutiger LT Com 45 Light</vt:lpstr>
      <vt:lpstr>Frutiger LT Com 55 Roman</vt:lpstr>
      <vt:lpstr>Wingdings</vt:lpstr>
      <vt:lpstr>Standarddesign</vt:lpstr>
      <vt:lpstr>Ipar 4.0 NTPSz beszámoló közgyűlés Hotel Kozmo 2022. május 18.</vt:lpstr>
      <vt:lpstr>4. A 2022. év eseményeinek áttekintése</vt:lpstr>
      <vt:lpstr>4. A 2022. év eseményeinek áttekintése</vt:lpstr>
      <vt:lpstr>4. A 2022. év eseményeinek áttekintése</vt:lpstr>
      <vt:lpstr>4. A 2022. év eseményeinek áttekintése</vt:lpstr>
      <vt:lpstr>4. A 2022. év eseményeinek áttekintése</vt:lpstr>
      <vt:lpstr>4. A 2022. év eseményeinek áttekintése</vt:lpstr>
      <vt:lpstr>4. A 2022. év eseményeinek áttekintése</vt:lpstr>
      <vt:lpstr>4. A 2022. év eseményeinek áttekintése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"KLIMALA programmierung"</dc:creator>
  <cp:lastModifiedBy>Várgedő Tamás</cp:lastModifiedBy>
  <cp:revision>966</cp:revision>
  <cp:lastPrinted>2021-11-29T08:56:01Z</cp:lastPrinted>
  <dcterms:created xsi:type="dcterms:W3CDTF">2009-05-22T06:46:16Z</dcterms:created>
  <dcterms:modified xsi:type="dcterms:W3CDTF">2022-06-14T12:28:37Z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0x0101007DE02276633E994882A5358AB414BC14</vt:lpwstr>
  </property>
</Properties>
</file>